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1"/>
  </p:notesMasterIdLst>
  <p:sldIdLst>
    <p:sldId id="256" r:id="rId2"/>
    <p:sldId id="263" r:id="rId3"/>
    <p:sldId id="264" r:id="rId4"/>
    <p:sldId id="265" r:id="rId5"/>
    <p:sldId id="270" r:id="rId6"/>
    <p:sldId id="271" r:id="rId7"/>
    <p:sldId id="272" r:id="rId8"/>
    <p:sldId id="266" r:id="rId9"/>
    <p:sldId id="269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D3966-7F43-4AEE-B44A-3A4C1675379E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CB978-9D09-49A7-A4AA-A82FF7FA07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93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A0D7B7-7385-4955-8328-E516B330090A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1F4DA50-10F2-4898-ACAF-FAEF39B8C8AF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79033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D7B7-7385-4955-8328-E516B330090A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DA50-10F2-4898-ACAF-FAEF39B8C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80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D7B7-7385-4955-8328-E516B330090A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DA50-10F2-4898-ACAF-FAEF39B8C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64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D7B7-7385-4955-8328-E516B330090A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DA50-10F2-4898-ACAF-FAEF39B8C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055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A0D7B7-7385-4955-8328-E516B330090A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F4DA50-10F2-4898-ACAF-FAEF39B8C8A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3593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D7B7-7385-4955-8328-E516B330090A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DA50-10F2-4898-ACAF-FAEF39B8C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889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D7B7-7385-4955-8328-E516B330090A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DA50-10F2-4898-ACAF-FAEF39B8C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619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D7B7-7385-4955-8328-E516B330090A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DA50-10F2-4898-ACAF-FAEF39B8C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312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D7B7-7385-4955-8328-E516B330090A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DA50-10F2-4898-ACAF-FAEF39B8C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46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A0D7B7-7385-4955-8328-E516B330090A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F4DA50-10F2-4898-ACAF-FAEF39B8C8A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897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A0D7B7-7385-4955-8328-E516B330090A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F4DA50-10F2-4898-ACAF-FAEF39B8C8A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8074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6A0D7B7-7385-4955-8328-E516B330090A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1F4DA50-10F2-4898-ACAF-FAEF39B8C8A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933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0777" y="1072662"/>
            <a:ext cx="10049608" cy="2883617"/>
          </a:xfrm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Институты гражданского общества: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 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ТЕРРИТОРИАЛЬНОЕ ОБЩЕСТВЕННОЕ САМОУПРАВЛЕНИЕ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1444" y="4068422"/>
            <a:ext cx="7648273" cy="1210944"/>
          </a:xfrm>
        </p:spPr>
        <p:txBody>
          <a:bodyPr>
            <a:normAutofit lnSpcReduction="10000"/>
          </a:bodyPr>
          <a:lstStyle/>
          <a:p>
            <a:endParaRPr lang="ru-RU" sz="3600" b="1" dirty="0"/>
          </a:p>
          <a:p>
            <a:r>
              <a:rPr lang="ru-RU" sz="3400" b="1" dirty="0"/>
              <a:t>правовой статус, полномочия</a:t>
            </a:r>
          </a:p>
        </p:txBody>
      </p:sp>
    </p:spTree>
    <p:extLst>
      <p:ext uri="{BB962C8B-B14F-4D97-AF65-F5344CB8AC3E}">
        <p14:creationId xmlns:p14="http://schemas.microsoft.com/office/powerpoint/2010/main" val="381403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2257" y="181155"/>
            <a:ext cx="9601200" cy="1485900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solidFill>
                  <a:srgbClr val="FF0000"/>
                </a:solidFill>
              </a:rPr>
              <a:t>Территориальное общественное самоуправление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7176" y="1242204"/>
            <a:ext cx="7351059" cy="525720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/>
              <a:t>Под территориальным общественным самоуправлением понимается самоорганизация граждан по месту их жительства на части территории муниципального округа для самостоятельного и под свою ответственность осуществления собственных инициатив по вопросам местного значения.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400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/>
              <a:t>Территориальное общественное самоуправление осуществляется непосредственно населением посредством проведения собраний и конференций граждан, а также посредством создания органов территориального общественного самоуправления.</a:t>
            </a:r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34" t="29024" r="11489"/>
          <a:stretch/>
        </p:blipFill>
        <p:spPr bwMode="auto">
          <a:xfrm>
            <a:off x="8314700" y="1783404"/>
            <a:ext cx="3722519" cy="35147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751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1221528" cy="1024060"/>
          </a:xfrm>
        </p:spPr>
        <p:txBody>
          <a:bodyPr>
            <a:normAutofit fontScale="90000"/>
          </a:bodyPr>
          <a:lstStyle/>
          <a:p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3100" b="1" dirty="0">
                <a:solidFill>
                  <a:srgbClr val="FF0000"/>
                </a:solidFill>
              </a:rPr>
              <a:t>Для создания ТОС на определенной территории обязательны следующие условия: </a:t>
            </a:r>
            <a:br>
              <a:rPr lang="ru-RU" sz="2800" b="1" dirty="0">
                <a:solidFill>
                  <a:srgbClr val="FF0000"/>
                </a:solidFill>
              </a:rPr>
            </a:b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4899"/>
            <a:ext cx="11109385" cy="491750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/>
              <a:t>границы территории территориального общественного самоуправления не могут выходить за пределы территории муниципального образования;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400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/>
              <a:t>на определенной территории не может быть более одного территориального общественного самоуправления;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400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/>
              <a:t>территория, на которой осуществляется территориальное общественное самоуправление, должна составлять единую территорию, не допускается осуществление территориального общественного самоуправления на территориях, не граничащих между собой.</a:t>
            </a:r>
          </a:p>
        </p:txBody>
      </p:sp>
    </p:spTree>
    <p:extLst>
      <p:ext uri="{BB962C8B-B14F-4D97-AF65-F5344CB8AC3E}">
        <p14:creationId xmlns:p14="http://schemas.microsoft.com/office/powerpoint/2010/main" val="3436820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8905" y="99203"/>
            <a:ext cx="11128075" cy="14859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Письменное обращение инициативной группы по созданию ТОС должно содержать: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7102" y="1397479"/>
            <a:ext cx="8988724" cy="5046453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/>
              <a:t>описание границ предполагаемой территории на которой будет осуществляться территориальное общественное самоуправления;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2400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/>
              <a:t>фамилия, имя, отчество (при его наличии), реквизиты документа, удостоверяющего личность, контактный телефон, место жительства представителей инициативной группы граждан, инициирующих создание территориального общественного самоуправления;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2400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/>
              <a:t>согласие на обработку персональных данных.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ru-RU" sz="2400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/>
              <a:t>обращение подписывается жителями, соответствующей территории, поддержавшими инициативу, с указанием фамилии, имени, отчества (при наличии), места жительства и реквизитами документа, удостоверяющего личность. При этом личные данные и реквизиты документа, удостоверяющего личность, должны быть заверены его подписью с указанием даты.</a:t>
            </a:r>
          </a:p>
          <a:p>
            <a:endParaRPr lang="ru-RU" dirty="0"/>
          </a:p>
        </p:txBody>
      </p:sp>
      <p:pic>
        <p:nvPicPr>
          <p:cNvPr id="5122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2" t="-665" r="2857" b="3654"/>
          <a:stretch/>
        </p:blipFill>
        <p:spPr bwMode="auto">
          <a:xfrm>
            <a:off x="856792" y="2166584"/>
            <a:ext cx="2050310" cy="2320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1131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18DCFBB0-CA6A-4BE8-88E1-6B21E32A9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71" y="2124045"/>
            <a:ext cx="2331943" cy="23319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8905" y="242639"/>
            <a:ext cx="11128075" cy="940703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Собрание (конференция) граждан принимает решение: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1780" y="1183342"/>
            <a:ext cx="8854046" cy="4445934"/>
          </a:xfrm>
        </p:spPr>
        <p:txBody>
          <a:bodyPr>
            <a:norm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/>
              <a:t>об организации и осуществлении на данной территории ТОС, дает ему наименование;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/>
              <a:t>определяет цели деятельности и вопросы местного значения, в решении которых намерены принимать участие жители соответствующей территории;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/>
              <a:t>принимает Устав территориального общественного самоуправления;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/>
              <a:t> избирает органы территориального общественного самоуправления.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0D9E76-C075-4DEC-95C2-36E015C295C6}"/>
              </a:ext>
            </a:extLst>
          </p:cNvPr>
          <p:cNvSpPr txBox="1"/>
          <p:nvPr/>
        </p:nvSpPr>
        <p:spPr>
          <a:xfrm>
            <a:off x="820272" y="5674657"/>
            <a:ext cx="110755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2"/>
                </a:solidFill>
              </a:rPr>
              <a:t>Органы местного самоуправления вправе направить для участия в собрании (конференции) граждан своих представителей с правом совещательного голоса.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6896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9458" y="793102"/>
            <a:ext cx="9717741" cy="5454452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/>
              <a:t>При численности граждан, проживающих на данной территории до 100 человек включительно, проводится собрание граждан; при численности граждан более 100 человек - конференция граждан.</a:t>
            </a:r>
          </a:p>
          <a:p>
            <a:pPr marL="342900" indent="-342900" algn="just"/>
            <a:r>
              <a:rPr lang="ru-RU" sz="2400" dirty="0"/>
              <a:t>Собрание граждан по вопросам организации и осуществления территориального общественного самоуправления считается правомочным, если в нем принимают участие не менее одной трети жителей соответствующей территории, достигших восемнадцатилетнего возраста.</a:t>
            </a:r>
          </a:p>
          <a:p>
            <a:pPr marL="342900" indent="-342900" algn="just"/>
            <a:r>
              <a:rPr lang="ru-RU" sz="2400" dirty="0"/>
              <a:t>Конференция граждан (собрание делегатов) по вопросам организации территориального общественного самоуправления считается правомочной, если в ней принимают участие не менее 2/3 избранных на собраниях граждан делегатов, представляющих не менее 1/3 жителей соответствующей территории, достигших восемнадцатилетнего возраста.</a:t>
            </a:r>
          </a:p>
          <a:p>
            <a:endParaRPr lang="ru-RU" dirty="0"/>
          </a:p>
        </p:txBody>
      </p:sp>
      <p:pic>
        <p:nvPicPr>
          <p:cNvPr id="2054" name="Picture 6" descr="Picture background">
            <a:extLst>
              <a:ext uri="{FF2B5EF4-FFF2-40B4-BE49-F238E27FC236}">
                <a16:creationId xmlns:a16="http://schemas.microsoft.com/office/drawing/2014/main" id="{D4D75CED-FDFA-46E1-9A4D-B5B939CCD8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58" r="25677"/>
          <a:stretch/>
        </p:blipFill>
        <p:spPr bwMode="auto">
          <a:xfrm>
            <a:off x="851646" y="1972235"/>
            <a:ext cx="1147483" cy="23419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064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8905" y="242639"/>
            <a:ext cx="11128075" cy="940703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solidFill>
                  <a:srgbClr val="FF0000"/>
                </a:solidFill>
              </a:rPr>
              <a:t>Для регистрации Устава ТОС в Администрацию направляются следующие документы: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9087" y="1378818"/>
            <a:ext cx="11019452" cy="5046453"/>
          </a:xfrm>
        </p:spPr>
        <p:txBody>
          <a:bodyPr>
            <a:norm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/>
              <a:t>письменное заявление лица, уполномоченного действовать от имени ТОС;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/>
              <a:t>протокол собрания (конференции) граждан, содержащий решение о создании ТОС;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/>
              <a:t>прошитый, пронумерованный Устав ТОС на бумажном носителе в двух экземплярах и в электронном виде;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/>
              <a:t>копия решения Совета депутатов об установлении границ территории, на которой осуществляется ТОС.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4397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388" y="73324"/>
            <a:ext cx="10943199" cy="1281022"/>
          </a:xfrm>
        </p:spPr>
        <p:txBody>
          <a:bodyPr>
            <a:normAutofit/>
          </a:bodyPr>
          <a:lstStyle/>
          <a:p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  <a:latin typeface="+mn-lt"/>
              </a:rPr>
              <a:t>Деятельность ТОС направлена </a:t>
            </a:r>
            <a:r>
              <a:rPr lang="ru-RU" sz="2800" b="1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на улучшение качества жизни людей на своей территории: </a:t>
            </a:r>
            <a:endParaRPr lang="ru-RU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5388" y="1354346"/>
            <a:ext cx="11041811" cy="57150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ru-RU" sz="2400" dirty="0"/>
              <a:t>Обустройство и благоустройство места проживания. Создание детских и спортивных площадок, организация мест отдыха, озеленение территории.  </a:t>
            </a:r>
          </a:p>
          <a:p>
            <a:pPr algn="just"/>
            <a:r>
              <a:rPr lang="ru-RU" sz="2400" dirty="0"/>
              <a:t>Создание и содержание инфраструктуры. Ремонт дорог, организация водоснабжения, создание физкультурно-оздоровительных комплексов. </a:t>
            </a:r>
          </a:p>
          <a:p>
            <a:pPr algn="just"/>
            <a:r>
              <a:rPr lang="ru-RU" sz="2400" dirty="0"/>
              <a:t>Сохранение культурно-исторического наследия своей территории. Создание и реконструкция памятников и мемориальных комплексов, организация и проведение культурных мероприятий, соревнований, музейной деятельности.  </a:t>
            </a:r>
          </a:p>
          <a:p>
            <a:pPr algn="just"/>
            <a:r>
              <a:rPr lang="ru-RU" sz="2400" dirty="0"/>
              <a:t>Экологическая безопасность и охрана окружающей среды. Ликвидация несанкционированных свалок, строительство накопителей твёрдых бытовых отходов, организация раздельного сбора мусора.  </a:t>
            </a:r>
          </a:p>
          <a:p>
            <a:pPr algn="just"/>
            <a:r>
              <a:rPr lang="ru-RU" sz="2400" dirty="0"/>
              <a:t>Работа с детьми. Организация дворовых команд, соседский присмотр за детьми, подростковые клубы и </a:t>
            </a:r>
            <a:r>
              <a:rPr lang="ru-RU" sz="2400" dirty="0" err="1"/>
              <a:t>т.д</a:t>
            </a:r>
            <a:r>
              <a:rPr lang="ru-RU" sz="2400" dirty="0"/>
              <a:t> .</a:t>
            </a:r>
          </a:p>
          <a:p>
            <a:pPr algn="just"/>
            <a:r>
              <a:rPr lang="ru-RU" sz="2400" dirty="0"/>
              <a:t>Помощь нуждающимся. Помощь пожилым и одиноким людям, инвалидам, одиноким матерям и т.д.</a:t>
            </a:r>
          </a:p>
          <a:p>
            <a:pPr algn="just"/>
            <a:r>
              <a:rPr lang="ru-RU" sz="2400" dirty="0"/>
              <a:t>Программы развития территорий. Внесение предложений по развитию своей территории в органы местного самоуправления и разработка проектов развития территории с последующим их включением в различные программы финансирования.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4805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3352" y="2872154"/>
            <a:ext cx="11281914" cy="1204546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>
                <a:solidFill>
                  <a:srgbClr val="FF0000"/>
                </a:solidFill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93971138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184</TotalTime>
  <Words>642</Words>
  <Application>Microsoft Office PowerPoint</Application>
  <PresentationFormat>Широкоэкранный</PresentationFormat>
  <Paragraphs>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Franklin Gothic Book</vt:lpstr>
      <vt:lpstr>Times New Roman</vt:lpstr>
      <vt:lpstr>Crop</vt:lpstr>
      <vt:lpstr>Институты гражданского общества:   ТЕРРИТОРИАЛЬНОЕ ОБЩЕСТВЕННОЕ САМОУПРАВЛЕНИЕ </vt:lpstr>
      <vt:lpstr>Территориальное общественное самоуправление</vt:lpstr>
      <vt:lpstr> Для создания ТОС на определенной территории обязательны следующие условия:  </vt:lpstr>
      <vt:lpstr>Письменное обращение инициативной группы по созданию ТОС должно содержать:</vt:lpstr>
      <vt:lpstr>Собрание (конференция) граждан принимает решение:</vt:lpstr>
      <vt:lpstr>Презентация PowerPoint</vt:lpstr>
      <vt:lpstr>Для регистрации Устава ТОС в Администрацию направляются следующие документы:</vt:lpstr>
      <vt:lpstr> Деятельность ТОС направлена на улучшение качества жизни людей на своей территории: 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Институты гражданского общества: старосты, ТОСы</dc:title>
  <dc:creator>Пользователь</dc:creator>
  <cp:lastModifiedBy>Дунаева Любовь Викторовна</cp:lastModifiedBy>
  <cp:revision>26</cp:revision>
  <dcterms:created xsi:type="dcterms:W3CDTF">2025-04-01T12:01:43Z</dcterms:created>
  <dcterms:modified xsi:type="dcterms:W3CDTF">2025-06-17T09:31:20Z</dcterms:modified>
</cp:coreProperties>
</file>